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9" r:id="rId3"/>
    <p:sldId id="340" r:id="rId4"/>
    <p:sldId id="341" r:id="rId5"/>
    <p:sldId id="342" r:id="rId6"/>
    <p:sldId id="343" r:id="rId7"/>
    <p:sldId id="344" r:id="rId8"/>
    <p:sldId id="345" r:id="rId9"/>
    <p:sldId id="25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zirbik Miklos" initials="SM" lastIdx="1" clrIdx="0">
    <p:extLst>
      <p:ext uri="{19B8F6BF-5375-455C-9EA6-DF929625EA0E}">
        <p15:presenceInfo xmlns:p15="http://schemas.microsoft.com/office/powerpoint/2012/main" userId="Szirbik Mikl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1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3/27/2020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F9CBC-A80C-4146-BAA7-E2EEC5D4928E}"/>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769A1-21B1-4C70-8C99-D206078875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8C56E-E146-4B56-9BBB-D543B01C00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733D6-CCB5-4BFA-BFA3-CE8CA3B023EA}"/>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FEDC0-51AA-46E7-9AF7-419B2223CE25}"/>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83CE-44DD-4FE6-A6C3-B040822FE42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F8810-DC9B-4DC7-AB52-0544D1F851D0}"/>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8" name="Footer Placeholder 7">
            <a:extLst>
              <a:ext uri="{FF2B5EF4-FFF2-40B4-BE49-F238E27FC236}">
                <a16:creationId xmlns:a16="http://schemas.microsoft.com/office/drawing/2014/main"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C27F0-FCDB-48EC-97E4-9871F59B3DF1}"/>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4" name="Footer Placeholder 3">
            <a:extLst>
              <a:ext uri="{FF2B5EF4-FFF2-40B4-BE49-F238E27FC236}">
                <a16:creationId xmlns:a16="http://schemas.microsoft.com/office/drawing/2014/main"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4D1C2-817D-45A5-95C8-680BBB6838C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3" name="Footer Placeholder 2">
            <a:extLst>
              <a:ext uri="{FF2B5EF4-FFF2-40B4-BE49-F238E27FC236}">
                <a16:creationId xmlns:a16="http://schemas.microsoft.com/office/drawing/2014/main"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96ECF-A042-4725-AC50-A90C48637C5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21583-4CEE-4631-AE35-20D7E9B77DB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just"/>
            <a:endParaRPr lang="en-US" sz="3200" b="1"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37736" y="2710643"/>
            <a:ext cx="9144000" cy="3552134"/>
          </a:xfrm>
        </p:spPr>
        <p:txBody>
          <a:bodyPr>
            <a:normAutofit/>
          </a:bodyPr>
          <a:lstStyle/>
          <a:p>
            <a:endParaRPr lang="en-US" b="1" i="1" u="sng" dirty="0">
              <a:solidFill>
                <a:schemeClr val="accent4">
                  <a:lumMod val="75000"/>
                </a:schemeClr>
              </a:solidFill>
            </a:endParaRPr>
          </a:p>
          <a:p>
            <a:r>
              <a:rPr lang="en-US" b="1" i="1" u="sng">
                <a:solidFill>
                  <a:schemeClr val="accent4">
                    <a:lumMod val="75000"/>
                  </a:schemeClr>
                </a:solidFill>
              </a:rPr>
              <a:t>TOPICS: </a:t>
            </a:r>
          </a:p>
          <a:p>
            <a:r>
              <a:rPr lang="en-US" b="1" i="1" u="sng" dirty="0">
                <a:solidFill>
                  <a:schemeClr val="accent4">
                    <a:lumMod val="75000"/>
                  </a:schemeClr>
                </a:solidFill>
              </a:rPr>
              <a:t>Legal System of the EU and the </a:t>
            </a:r>
            <a:r>
              <a:rPr lang="en-US" b="1" i="1" u="sng" dirty="0" err="1">
                <a:solidFill>
                  <a:schemeClr val="accent4">
                    <a:lumMod val="75000"/>
                  </a:schemeClr>
                </a:solidFill>
              </a:rPr>
              <a:t>ECJ</a:t>
            </a:r>
            <a:r>
              <a:rPr lang="en-US" b="1" i="1" u="sng" dirty="0">
                <a:solidFill>
                  <a:schemeClr val="accent4">
                    <a:lumMod val="75000"/>
                  </a:schemeClr>
                </a:solidFill>
              </a:rPr>
              <a:t> Case Law</a:t>
            </a:r>
          </a:p>
          <a:p>
            <a:r>
              <a:rPr lang="en-US" b="1" i="1" u="sng" dirty="0">
                <a:solidFill>
                  <a:schemeClr val="accent4">
                    <a:lumMod val="75000"/>
                  </a:schemeClr>
                </a:solidFill>
              </a:rPr>
              <a:t>Protection of Human Rights in the EU</a:t>
            </a:r>
          </a:p>
          <a:p>
            <a:r>
              <a:rPr lang="en-US" b="1" i="1" u="sng" dirty="0">
                <a:solidFill>
                  <a:schemeClr val="accent4">
                    <a:lumMod val="75000"/>
                  </a:schemeClr>
                </a:solidFill>
              </a:rPr>
              <a:t>History and Current Situation</a:t>
            </a:r>
          </a:p>
          <a:p>
            <a:r>
              <a:rPr lang="en-US" b="1" i="1" u="sng" dirty="0">
                <a:solidFill>
                  <a:schemeClr val="accent4">
                    <a:lumMod val="75000"/>
                  </a:schemeClr>
                </a:solidFill>
              </a:rPr>
              <a:t>Further Results of </a:t>
            </a:r>
            <a:r>
              <a:rPr lang="en-US" b="1" i="1" u="sng" dirty="0" err="1">
                <a:solidFill>
                  <a:schemeClr val="accent4">
                    <a:lumMod val="75000"/>
                  </a:schemeClr>
                </a:solidFill>
              </a:rPr>
              <a:t>ECJ</a:t>
            </a:r>
            <a:r>
              <a:rPr lang="en-US" b="1" i="1" u="sng" dirty="0">
                <a:solidFill>
                  <a:schemeClr val="accent4">
                    <a:lumMod val="75000"/>
                  </a:schemeClr>
                </a:solidFill>
              </a:rPr>
              <a:t> Case (Costa ENEL)</a:t>
            </a: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3693319"/>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ctr"/>
            <a:endParaRPr lang="en-US" dirty="0"/>
          </a:p>
          <a:p>
            <a:pPr algn="ctr"/>
            <a:endParaRPr lang="en-US" dirty="0"/>
          </a:p>
          <a:p>
            <a:pPr algn="just"/>
            <a:r>
              <a:rPr lang="en-US" dirty="0"/>
              <a:t>The European Communities (now the European Union) were originally created as an international </a:t>
            </a:r>
            <a:r>
              <a:rPr lang="en-US" dirty="0" err="1"/>
              <a:t>organisation</a:t>
            </a:r>
            <a:r>
              <a:rPr lang="en-US" dirty="0"/>
              <a:t> with an essentially economic scope of action. There was therefore no perceived need for explicit rules concerning respect for fundamental rights, which for a long time were not mentioned in the Treaties, and were anyway considered as guaranteed by the 1950 European Convention for the Protection of Human Rights and Fundamental Freedoms (ECHR), to which the Member States were signatories.</a:t>
            </a:r>
          </a:p>
        </p:txBody>
      </p:sp>
    </p:spTree>
    <p:extLst>
      <p:ext uri="{BB962C8B-B14F-4D97-AF65-F5344CB8AC3E}">
        <p14:creationId xmlns:p14="http://schemas.microsoft.com/office/powerpoint/2010/main" val="1600105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632311"/>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ctr"/>
            <a:endParaRPr lang="en-US" dirty="0"/>
          </a:p>
          <a:p>
            <a:pPr algn="just"/>
            <a:r>
              <a:rPr lang="en-US" dirty="0"/>
              <a:t>Once the Court of Justice of the European Union (</a:t>
            </a:r>
            <a:r>
              <a:rPr lang="en-US" dirty="0" err="1"/>
              <a:t>CJEU</a:t>
            </a:r>
            <a:r>
              <a:rPr lang="en-US" dirty="0"/>
              <a:t>) had affirmed </a:t>
            </a:r>
            <a:r>
              <a:rPr lang="en-US" b="1" dirty="0"/>
              <a:t>the principles of direct effect and of primacy of European la</a:t>
            </a:r>
            <a:r>
              <a:rPr lang="en-US" dirty="0"/>
              <a:t>w, </a:t>
            </a:r>
            <a:r>
              <a:rPr lang="en-US" b="1" dirty="0"/>
              <a:t>but refused to examine the compatibility of decisions with the national and constitutional law of Member States </a:t>
            </a:r>
            <a:r>
              <a:rPr lang="en-US" dirty="0"/>
              <a:t>(Stork, case 1/58; </a:t>
            </a:r>
            <a:r>
              <a:rPr lang="en-US" dirty="0" err="1"/>
              <a:t>Ruhrkohlen-Verkaufsgesellschaft</a:t>
            </a:r>
            <a:r>
              <a:rPr lang="en-US" dirty="0"/>
              <a:t>, joined cases 36, 37, 38-59 and 40-59), </a:t>
            </a:r>
            <a:r>
              <a:rPr lang="en-US" b="1" dirty="0"/>
              <a:t>certain national courts began to express concerns about the effects which such case law might have on the protection of constitutional values such as fundamental rights.</a:t>
            </a:r>
            <a:r>
              <a:rPr lang="en-US" dirty="0"/>
              <a:t> </a:t>
            </a:r>
          </a:p>
          <a:p>
            <a:pPr algn="just"/>
            <a:r>
              <a:rPr lang="en-US" dirty="0"/>
              <a:t>If European law was to prevail even over domestic constitutional law, it would become possible for it to breach fundamental rights. </a:t>
            </a:r>
            <a:r>
              <a:rPr lang="en-US" b="1" dirty="0"/>
              <a:t>To address this theoretical risk, in 1974 the German and Italian constitutional courts each adopted a judgment in which they asserted their power to review European law in order to ensure its consistency with constitutional rights</a:t>
            </a:r>
            <a:r>
              <a:rPr lang="en-US" dirty="0"/>
              <a:t> (</a:t>
            </a:r>
            <a:r>
              <a:rPr lang="en-US" dirty="0">
                <a:highlight>
                  <a:srgbClr val="FFFF00"/>
                </a:highlight>
              </a:rPr>
              <a:t>Germany: Solange I</a:t>
            </a:r>
            <a:r>
              <a:rPr lang="en-US" dirty="0"/>
              <a:t>; </a:t>
            </a:r>
            <a:r>
              <a:rPr lang="en-US" dirty="0">
                <a:highlight>
                  <a:srgbClr val="FFFF00"/>
                </a:highlight>
              </a:rPr>
              <a:t>Italy </a:t>
            </a:r>
            <a:r>
              <a:rPr lang="en-US" dirty="0" err="1">
                <a:highlight>
                  <a:srgbClr val="FFFF00"/>
                </a:highlight>
              </a:rPr>
              <a:t>Frontini</a:t>
            </a:r>
            <a:r>
              <a:rPr lang="en-US" dirty="0"/>
              <a:t>). This meant that national courts were able to limit the enforcement of European Law as long as there was no human rights protection explicitly provided in the frameworks of European Law.</a:t>
            </a:r>
          </a:p>
        </p:txBody>
      </p:sp>
    </p:spTree>
    <p:extLst>
      <p:ext uri="{BB962C8B-B14F-4D97-AF65-F5344CB8AC3E}">
        <p14:creationId xmlns:p14="http://schemas.microsoft.com/office/powerpoint/2010/main" val="3416210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909310"/>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just"/>
            <a:endParaRPr lang="en-US" dirty="0"/>
          </a:p>
          <a:p>
            <a:pPr algn="just"/>
            <a:r>
              <a:rPr lang="en-US" dirty="0"/>
              <a:t>This led the </a:t>
            </a:r>
            <a:r>
              <a:rPr lang="en-US" dirty="0" err="1"/>
              <a:t>CJEU</a:t>
            </a:r>
            <a:r>
              <a:rPr lang="en-US" dirty="0"/>
              <a:t> to affirm through its case law the principle of respect for fundamental rights, by stating that fundamental rights are enshrined in the general principles of Community law protected by the Court (</a:t>
            </a:r>
            <a:r>
              <a:rPr lang="en-US" dirty="0" err="1"/>
              <a:t>Stauder</a:t>
            </a:r>
            <a:r>
              <a:rPr lang="en-US" dirty="0"/>
              <a:t>, case 29-69). These are inspired by the constitutional traditions common to the Member States (</a:t>
            </a:r>
            <a:r>
              <a:rPr lang="en-US" dirty="0" err="1"/>
              <a:t>Internationale</a:t>
            </a:r>
            <a:r>
              <a:rPr lang="en-US" dirty="0"/>
              <a:t> </a:t>
            </a:r>
            <a:r>
              <a:rPr lang="en-US" dirty="0" err="1"/>
              <a:t>Handelsgesellschaft</a:t>
            </a:r>
            <a:r>
              <a:rPr lang="en-US" dirty="0"/>
              <a:t>, case 11-70) and by international treaties for the protection of human rights to which Member States are parties (</a:t>
            </a:r>
            <a:r>
              <a:rPr lang="en-US" dirty="0" err="1"/>
              <a:t>Nold</a:t>
            </a:r>
            <a:r>
              <a:rPr lang="en-US" dirty="0"/>
              <a:t>, case 4-73), one of which is the ECHR (</a:t>
            </a:r>
            <a:r>
              <a:rPr lang="en-US" dirty="0" err="1"/>
              <a:t>Rutili</a:t>
            </a:r>
            <a:r>
              <a:rPr lang="en-US" dirty="0"/>
              <a:t>, case 36-75). The </a:t>
            </a:r>
            <a:r>
              <a:rPr lang="en-US" dirty="0" err="1"/>
              <a:t>ECJ</a:t>
            </a:r>
            <a:r>
              <a:rPr lang="en-US" dirty="0"/>
              <a:t> started to protect Human Rights in the frameworks of European Law. </a:t>
            </a:r>
          </a:p>
          <a:p>
            <a:pPr algn="just"/>
            <a:r>
              <a:rPr lang="en-US" b="1" dirty="0">
                <a:highlight>
                  <a:srgbClr val="FFFF00"/>
                </a:highlight>
              </a:rPr>
              <a:t>Solange II decision of the German Constitutional Court: </a:t>
            </a:r>
          </a:p>
          <a:p>
            <a:pPr algn="just"/>
            <a:r>
              <a:rPr lang="en-US" dirty="0"/>
              <a:t>As a result of this positive reaction of the European Court of Justice, the national constitutional courts (especially that of Germany) confirmed that the level of safeguarded human rights protection in the European Community (in the court rulings of the </a:t>
            </a:r>
            <a:r>
              <a:rPr lang="en-US" dirty="0" err="1"/>
              <a:t>ECJ</a:t>
            </a:r>
            <a:r>
              <a:rPr lang="en-US" dirty="0"/>
              <a:t>) are now comparable with the quality of human rights protection in the national law. As long as the EU keeps on providing this protection of human rights, the German Constitutional court is not going to intervene and will for example not put any limits to the enforcement of European Law in German national law. </a:t>
            </a:r>
          </a:p>
        </p:txBody>
      </p:sp>
    </p:spTree>
    <p:extLst>
      <p:ext uri="{BB962C8B-B14F-4D97-AF65-F5344CB8AC3E}">
        <p14:creationId xmlns:p14="http://schemas.microsoft.com/office/powerpoint/2010/main" val="276039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909310"/>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just"/>
            <a:endParaRPr lang="en-US" dirty="0"/>
          </a:p>
          <a:p>
            <a:pPr algn="ctr"/>
            <a:r>
              <a:rPr lang="en-US" b="1" dirty="0"/>
              <a:t>Further development in the written European Law (Codification)</a:t>
            </a:r>
          </a:p>
          <a:p>
            <a:pPr algn="just"/>
            <a:endParaRPr lang="en-US" dirty="0"/>
          </a:p>
          <a:p>
            <a:pPr algn="just"/>
            <a:r>
              <a:rPr lang="en-US" dirty="0"/>
              <a:t>With the progressive expansion of EU competences to policies having a direct impact on fundamental rights – such as justice and home affairs (JHA), then developed into a fully-fledged area of freedom, security and justice (</a:t>
            </a:r>
            <a:r>
              <a:rPr lang="en-US" dirty="0" err="1"/>
              <a:t>AFSJ</a:t>
            </a:r>
            <a:r>
              <a:rPr lang="en-US" dirty="0"/>
              <a:t>) – the Treaties were changed in order to firmly anchor the EU to the protection of fundamental rights. </a:t>
            </a:r>
            <a:r>
              <a:rPr lang="en-US" b="1" dirty="0"/>
              <a:t>The Treaty of Maastricht </a:t>
            </a:r>
            <a:r>
              <a:rPr lang="en-US" dirty="0"/>
              <a:t>included reference to the ECHR and the common constitutional traditions of Member States as general principles of EU law, while the </a:t>
            </a:r>
            <a:r>
              <a:rPr lang="en-US" b="1" dirty="0"/>
              <a:t>Treaty of Amsterdam</a:t>
            </a:r>
            <a:r>
              <a:rPr lang="en-US" dirty="0"/>
              <a:t> affirmed the European ‘principles’ upon which the EU is founded (in the </a:t>
            </a:r>
            <a:r>
              <a:rPr lang="en-US" b="1" dirty="0"/>
              <a:t>Treaty of Lisbon</a:t>
            </a:r>
            <a:r>
              <a:rPr lang="en-US" dirty="0"/>
              <a:t>, ‘values’ as listed in Article 2 TEU) and created a procedure to suspend the rights foreseen by the Treaties in cases of serious and persistent violations of fundamental rights by a Member State. </a:t>
            </a:r>
            <a:r>
              <a:rPr lang="en-US" b="1" dirty="0"/>
              <a:t>The drafting of the Charter of Fundamental Rights and its entry into force together with the Treaty of Lisbon are the latest developments in this process of codification intended to ensure the protection of fundamental rights in the EU.</a:t>
            </a:r>
          </a:p>
          <a:p>
            <a:pPr algn="just"/>
            <a:endParaRPr lang="en-US" dirty="0"/>
          </a:p>
        </p:txBody>
      </p:sp>
    </p:spTree>
    <p:extLst>
      <p:ext uri="{BB962C8B-B14F-4D97-AF65-F5344CB8AC3E}">
        <p14:creationId xmlns:p14="http://schemas.microsoft.com/office/powerpoint/2010/main" val="3472794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6186309"/>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just"/>
            <a:endParaRPr lang="en-US" dirty="0"/>
          </a:p>
          <a:p>
            <a:pPr algn="just"/>
            <a:r>
              <a:rPr lang="en-US" dirty="0"/>
              <a:t>The EU’s accession to the European Convention for the Protection of Human Rights and Fundamental Freedoms (ECHR)</a:t>
            </a:r>
          </a:p>
          <a:p>
            <a:pPr algn="just"/>
            <a:endParaRPr lang="en-US" dirty="0"/>
          </a:p>
          <a:p>
            <a:pPr algn="just"/>
            <a:r>
              <a:rPr lang="en-US" dirty="0"/>
              <a:t>As the ECHR is the leading instrument for the protection of fundamental rights in Europe, to which all Member States have acceded, EC accession to the ECHR appeared as a logical solution to the need to link the EC to fundamental rights obligations. </a:t>
            </a:r>
            <a:r>
              <a:rPr lang="en-US" b="1" dirty="0"/>
              <a:t>The European Commission repeatedly proposed (in 1979, 1990 and 1993) the accession of the EC to the ECHR. </a:t>
            </a:r>
            <a:r>
              <a:rPr lang="en-US" dirty="0"/>
              <a:t>Requested for an opinion on the matter, </a:t>
            </a:r>
            <a:r>
              <a:rPr lang="en-US" b="1" dirty="0"/>
              <a:t>the Court of Justice found in 1996, in its opinion 2/94, that the Treaty did not foresee any competence for the EC to enact rules on human rights </a:t>
            </a:r>
            <a:r>
              <a:rPr lang="en-US" dirty="0"/>
              <a:t>or to conclude international conventions in this field, making accession legally impossible. </a:t>
            </a:r>
            <a:r>
              <a:rPr lang="en-US" b="1" dirty="0"/>
              <a:t>The Treaty of Lisbon remedied this situation by introducing Article 6(2), which provides that the EU shall accede to the ECHR.</a:t>
            </a:r>
            <a:r>
              <a:rPr lang="en-US" dirty="0"/>
              <a:t> This means that the EU (as is already the case for its Member States) will become subject, as regards respect for fundamental rights, to review by a legal body external to itself, namely the European Court of Human Rights (ECtHR).</a:t>
            </a:r>
          </a:p>
          <a:p>
            <a:pPr algn="just"/>
            <a:endParaRPr lang="en-US" dirty="0"/>
          </a:p>
        </p:txBody>
      </p:sp>
    </p:spTree>
    <p:extLst>
      <p:ext uri="{BB962C8B-B14F-4D97-AF65-F5344CB8AC3E}">
        <p14:creationId xmlns:p14="http://schemas.microsoft.com/office/powerpoint/2010/main" val="3422988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355312"/>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ctr"/>
            <a:endParaRPr lang="en-US" dirty="0"/>
          </a:p>
          <a:p>
            <a:pPr algn="ctr"/>
            <a:r>
              <a:rPr lang="en-US" b="1" dirty="0"/>
              <a:t>The EU Charter of Fundamental Rights</a:t>
            </a:r>
          </a:p>
          <a:p>
            <a:pPr algn="just"/>
            <a:r>
              <a:rPr lang="en-US" dirty="0"/>
              <a:t>In parallel to the ‘external’ scrutiny mechanism foreseen by EC accession to the ECHR to ensure the conformity of legislation and policies with fundamental rights, an ‘internal’ scrutiny mechanism was needed at EC level to allow for a preliminary and autonomous judicial check by the </a:t>
            </a:r>
            <a:r>
              <a:rPr lang="en-US" dirty="0" err="1"/>
              <a:t>CJEU</a:t>
            </a:r>
            <a:r>
              <a:rPr lang="en-US" dirty="0"/>
              <a:t>. To do so, the existence of a bill of rights specific to the EU was necessary, and at the 1999 European Council in Cologne it was decided to convoke a Convention to draft a Charter of Fundamental Rights.</a:t>
            </a:r>
          </a:p>
          <a:p>
            <a:pPr algn="just"/>
            <a:endParaRPr lang="en-US" dirty="0"/>
          </a:p>
          <a:p>
            <a:pPr algn="just"/>
            <a:r>
              <a:rPr lang="en-US" dirty="0"/>
              <a:t>The Charter was solemnly proclaimed by Parliament, the Council and the Commission in Nice in 2000. After being amended, it was proclaimed again in 2007. However, only with the adoption of the Treaty of Lisbon on 1 December 2009 did the Charter come into direct effect, as provided by Article 6(1) TEU, thereby becoming a binding source of primary law.</a:t>
            </a:r>
          </a:p>
          <a:p>
            <a:pPr algn="just"/>
            <a:endParaRPr lang="en-US" dirty="0"/>
          </a:p>
        </p:txBody>
      </p:sp>
    </p:spTree>
    <p:extLst>
      <p:ext uri="{BB962C8B-B14F-4D97-AF65-F5344CB8AC3E}">
        <p14:creationId xmlns:p14="http://schemas.microsoft.com/office/powerpoint/2010/main" val="63803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3970318"/>
          </a:xfrm>
          <a:prstGeom prst="rect">
            <a:avLst/>
          </a:prstGeom>
          <a:noFill/>
        </p:spPr>
        <p:txBody>
          <a:bodyPr wrap="square" rtlCol="0">
            <a:spAutoFit/>
          </a:bodyPr>
          <a:lstStyle/>
          <a:p>
            <a:pPr algn="ctr"/>
            <a:r>
              <a:rPr lang="en-US" b="1" u="sng" dirty="0"/>
              <a:t>The protection of fundamental rights in the EU</a:t>
            </a:r>
          </a:p>
          <a:p>
            <a:pPr algn="ctr"/>
            <a:endParaRPr lang="en-US" b="1" u="sng" dirty="0"/>
          </a:p>
          <a:p>
            <a:pPr algn="ctr"/>
            <a:r>
              <a:rPr lang="en-US" dirty="0"/>
              <a:t>How human rights protection evolved from judicial protection of fundamental rights to codification in the Treaties</a:t>
            </a:r>
          </a:p>
          <a:p>
            <a:pPr algn="ctr"/>
            <a:endParaRPr lang="en-US" dirty="0"/>
          </a:p>
          <a:p>
            <a:pPr algn="ctr"/>
            <a:r>
              <a:rPr lang="en-US" b="1" dirty="0"/>
              <a:t>The EU Charter of Fundamental Rights</a:t>
            </a:r>
          </a:p>
          <a:p>
            <a:pPr algn="ctr"/>
            <a:endParaRPr lang="en-US" b="1" dirty="0"/>
          </a:p>
          <a:p>
            <a:pPr algn="ctr"/>
            <a:endParaRPr lang="en-US" b="1" dirty="0"/>
          </a:p>
          <a:p>
            <a:pPr algn="just"/>
            <a:r>
              <a:rPr lang="en-US" dirty="0"/>
              <a:t>While the scope of application of the Charter is, on the one hand, potentially very broad, as most of the rights it </a:t>
            </a:r>
            <a:r>
              <a:rPr lang="en-US" dirty="0" err="1"/>
              <a:t>recognises</a:t>
            </a:r>
            <a:r>
              <a:rPr lang="en-US" dirty="0"/>
              <a:t> are granted to ‘everyone’ regardless of nationality or status, Article 51 does on the other hand limit its application to the EU institutions and bodies and, when they act to implement EU law, to the Member States. This provision serves to draw the boundary between the scope of the Charter and that of national constitutions and the ECHR.</a:t>
            </a:r>
          </a:p>
        </p:txBody>
      </p:sp>
    </p:spTree>
    <p:extLst>
      <p:ext uri="{BB962C8B-B14F-4D97-AF65-F5344CB8AC3E}">
        <p14:creationId xmlns:p14="http://schemas.microsoft.com/office/powerpoint/2010/main" val="314326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TotalTime>
  <Words>1374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 </vt:lpstr>
      <vt:lpstr> </vt:lpstr>
      <vt:lpstr> </vt:lpstr>
      <vt:lpstr> </vt:lpstr>
      <vt:lpstr> </vt:lpstr>
      <vt:lpstr> </vt:lpstr>
      <vt:lpstr>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Szirbik Miklos</dc:creator>
  <cp:lastModifiedBy>Szirbik Miklos</cp:lastModifiedBy>
  <cp:revision>39</cp:revision>
  <dcterms:created xsi:type="dcterms:W3CDTF">2019-10-21T06:14:10Z</dcterms:created>
  <dcterms:modified xsi:type="dcterms:W3CDTF">2020-03-27T11:39:59Z</dcterms:modified>
</cp:coreProperties>
</file>